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9" r:id="rId2"/>
    <p:sldId id="261" r:id="rId3"/>
    <p:sldId id="262" r:id="rId4"/>
    <p:sldId id="287" r:id="rId5"/>
    <p:sldId id="288" r:id="rId6"/>
    <p:sldId id="289" r:id="rId7"/>
    <p:sldId id="290" r:id="rId8"/>
    <p:sldId id="291" r:id="rId9"/>
    <p:sldId id="295" r:id="rId10"/>
    <p:sldId id="292" r:id="rId11"/>
    <p:sldId id="294" r:id="rId12"/>
    <p:sldId id="296" r:id="rId13"/>
    <p:sldId id="297" r:id="rId14"/>
    <p:sldId id="298" r:id="rId15"/>
    <p:sldId id="299" r:id="rId16"/>
    <p:sldId id="300" r:id="rId17"/>
    <p:sldId id="301" r:id="rId18"/>
  </p:sldIdLst>
  <p:sldSz cx="9144000" cy="5143500" type="screen16x9"/>
  <p:notesSz cx="6858000" cy="9144000"/>
  <p:embeddedFontLst>
    <p:embeddedFont>
      <p:font typeface="Cambria Math" pitchFamily="18" charset="0"/>
      <p:regular r:id="rId20"/>
    </p:embeddedFont>
    <p:embeddedFont>
      <p:font typeface="Dosis" charset="0"/>
      <p:regular r:id="rId21"/>
      <p:bold r:id="rId22"/>
    </p:embeddedFont>
    <p:embeddedFont>
      <p:font typeface="Source Sans Pro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FBB"/>
    <a:srgbClr val="0DB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5D44B27-F497-4CB3-9930-24C87F91B5C2}">
  <a:tblStyle styleId="{25D44B27-F497-4CB3-9930-24C87F91B5C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72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2413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8206680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ACTIVITY RECOGNITION </a:t>
            </a:r>
            <a:br>
              <a:rPr lang="en" sz="4000" dirty="0" smtClean="0"/>
            </a:br>
            <a:r>
              <a:rPr lang="en" sz="4000" dirty="0" smtClean="0"/>
              <a:t>IN SMART HOME ENVIRONMENTS </a:t>
            </a:r>
            <a:endParaRPr lang="en" sz="4000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7846640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dirty="0" smtClean="0"/>
              <a:t>CS 284 Mini Project Presentation by Inna Calimbahin</a:t>
            </a:r>
            <a:r>
              <a:rPr lang="en-PH" dirty="0"/>
              <a:t> </a:t>
            </a:r>
            <a:r>
              <a:rPr lang="en-PH" dirty="0" smtClean="0"/>
              <a:t>and Isabelle Tingzon</a:t>
            </a:r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-440457"/>
            <a:ext cx="4231631" cy="1139999"/>
          </a:xfrm>
        </p:spPr>
        <p:txBody>
          <a:bodyPr/>
          <a:lstStyle/>
          <a:p>
            <a:r>
              <a:rPr lang="en-PH" dirty="0" smtClean="0"/>
              <a:t>CONDITIONAL RANDOM FIELDS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4" t="59535" r="41744" b="35814"/>
          <a:stretch/>
        </p:blipFill>
        <p:spPr bwMode="auto">
          <a:xfrm>
            <a:off x="901995" y="843558"/>
            <a:ext cx="583024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6" t="73798" r="41744" b="20465"/>
          <a:stretch/>
        </p:blipFill>
        <p:spPr bwMode="auto">
          <a:xfrm>
            <a:off x="974003" y="1419622"/>
            <a:ext cx="534160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t="60717" r="47994" b="34322"/>
          <a:stretch/>
        </p:blipFill>
        <p:spPr bwMode="auto">
          <a:xfrm>
            <a:off x="1039504" y="2192595"/>
            <a:ext cx="2742811" cy="52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4" t="70019" r="48779" b="17578"/>
          <a:stretch/>
        </p:blipFill>
        <p:spPr bwMode="auto">
          <a:xfrm>
            <a:off x="1118019" y="2859782"/>
            <a:ext cx="268949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2" t="77519" r="52035" b="17830"/>
          <a:stretch/>
        </p:blipFill>
        <p:spPr bwMode="auto">
          <a:xfrm>
            <a:off x="932817" y="4155926"/>
            <a:ext cx="4217650" cy="60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7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EXPERIMENTAL SETUP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71600" y="1203598"/>
                <a:ext cx="7704856" cy="3387899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PH" sz="2200" dirty="0" smtClean="0"/>
                  <a:t>Sensor </a:t>
                </a:r>
                <a:r>
                  <a:rPr lang="en-PH" sz="2200" dirty="0"/>
                  <a:t>data </a:t>
                </a:r>
                <a:r>
                  <a:rPr lang="en-PH" sz="2200" dirty="0" smtClean="0"/>
                  <a:t>stream were segmented </a:t>
                </a:r>
                <a:r>
                  <a:rPr lang="en-PH" sz="2200" dirty="0"/>
                  <a:t>into time slices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200" b="0" i="0" dirty="0" smtClean="0">
                        <a:latin typeface="Cambria Math"/>
                      </a:rPr>
                      <m:t>Δ</m:t>
                    </m:r>
                    <m:r>
                      <a:rPr lang="en-PH" sz="2200" i="1" dirty="0" smtClean="0">
                        <a:latin typeface="Cambria Math"/>
                      </a:rPr>
                      <m:t>𝑡</m:t>
                    </m:r>
                    <m:r>
                      <a:rPr lang="en-PH" sz="2200" b="0" i="1" dirty="0" smtClean="0">
                        <a:latin typeface="Cambria Math"/>
                      </a:rPr>
                      <m:t>=</m:t>
                    </m:r>
                    <m:r>
                      <a:rPr lang="en-PH" sz="2200" i="1" dirty="0" smtClean="0">
                        <a:latin typeface="Cambria Math"/>
                      </a:rPr>
                      <m:t>60</m:t>
                    </m:r>
                  </m:oMath>
                </a14:m>
                <a:r>
                  <a:rPr lang="en-PH" sz="2200" dirty="0" smtClean="0"/>
                  <a:t> seconds. </a:t>
                </a:r>
              </a:p>
              <a:p>
                <a:pPr>
                  <a:buNone/>
                </a:pPr>
                <a:endParaRPr lang="en-PH" sz="2200" dirty="0" smtClean="0"/>
              </a:p>
              <a:p>
                <a:pPr>
                  <a:buNone/>
                </a:pPr>
                <a:r>
                  <a:rPr lang="en-PH" sz="2200" dirty="0" smtClean="0"/>
                  <a:t>After segmentation,</a:t>
                </a:r>
              </a:p>
              <a:p>
                <a:pPr marL="712788"/>
                <a:r>
                  <a:rPr lang="en-PH" sz="2200" dirty="0"/>
                  <a:t>	</a:t>
                </a:r>
                <a:r>
                  <a:rPr lang="en-PH" sz="2200" dirty="0" smtClean="0"/>
                  <a:t>20,455 time </a:t>
                </a:r>
                <a:r>
                  <a:rPr lang="en-PH" sz="2200" dirty="0"/>
                  <a:t>slices for </a:t>
                </a:r>
                <a:r>
                  <a:rPr lang="en-PH" sz="2200" dirty="0" err="1" smtClean="0"/>
                  <a:t>OrdonezA</a:t>
                </a:r>
                <a:r>
                  <a:rPr lang="en-PH" sz="2200" dirty="0" smtClean="0"/>
                  <a:t> </a:t>
                </a:r>
                <a:endParaRPr lang="en-PH" sz="2200" dirty="0"/>
              </a:p>
              <a:p>
                <a:pPr marL="712788"/>
                <a:r>
                  <a:rPr lang="en-PH" sz="2200" dirty="0" smtClean="0"/>
                  <a:t>	30,469 </a:t>
                </a:r>
                <a:r>
                  <a:rPr lang="en-PH" sz="2200" dirty="0"/>
                  <a:t>time </a:t>
                </a:r>
                <a:r>
                  <a:rPr lang="en-PH" sz="2200" dirty="0" smtClean="0"/>
                  <a:t>slices for </a:t>
                </a:r>
                <a:r>
                  <a:rPr lang="en-PH" sz="2200" dirty="0" err="1" smtClean="0"/>
                  <a:t>OrdonezB</a:t>
                </a:r>
                <a:endParaRPr lang="en-PH" sz="2200" dirty="0" smtClean="0"/>
              </a:p>
              <a:p>
                <a:pPr>
                  <a:buNone/>
                </a:pPr>
                <a:endParaRPr lang="en-PH" sz="2200" dirty="0" smtClean="0"/>
              </a:p>
              <a:p>
                <a:pPr>
                  <a:buNone/>
                </a:pPr>
                <a:r>
                  <a:rPr lang="en-PH" sz="2200" dirty="0" smtClean="0"/>
                  <a:t>If we remove unlabelled/“Idle” data:</a:t>
                </a:r>
              </a:p>
              <a:p>
                <a:pPr marL="712788" indent="180975"/>
                <a:r>
                  <a:rPr lang="en-PH" sz="2200" dirty="0" smtClean="0"/>
                  <a:t>19,629 </a:t>
                </a:r>
                <a:r>
                  <a:rPr lang="en-PH" sz="2200" dirty="0"/>
                  <a:t>time slices </a:t>
                </a:r>
                <a:r>
                  <a:rPr lang="en-PH" sz="2200" dirty="0" err="1" smtClean="0"/>
                  <a:t>for”OrdonezA</a:t>
                </a:r>
                <a:r>
                  <a:rPr lang="en-PH" sz="2200" dirty="0" smtClean="0"/>
                  <a:t>”</a:t>
                </a:r>
              </a:p>
              <a:p>
                <a:pPr marL="712788" indent="180975"/>
                <a:r>
                  <a:rPr lang="en-PH" sz="2200" dirty="0" smtClean="0"/>
                  <a:t> </a:t>
                </a:r>
                <a:r>
                  <a:rPr lang="en-PH" sz="2200" dirty="0"/>
                  <a:t>27,235 </a:t>
                </a:r>
                <a:r>
                  <a:rPr lang="en-PH" sz="2200" dirty="0" smtClean="0"/>
                  <a:t>time slices </a:t>
                </a:r>
                <a:r>
                  <a:rPr lang="en-PH" sz="2200" dirty="0"/>
                  <a:t>for dataset ”</a:t>
                </a:r>
                <a:r>
                  <a:rPr lang="en-PH" sz="2200" dirty="0" err="1"/>
                  <a:t>OrdonezB</a:t>
                </a:r>
                <a:r>
                  <a:rPr lang="en-PH" sz="2200" dirty="0"/>
                  <a:t>”.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1600" y="1203598"/>
                <a:ext cx="7704856" cy="3387899"/>
              </a:xfrm>
              <a:blipFill rotWithShape="1">
                <a:blip r:embed="rId2"/>
                <a:stretch>
                  <a:fillRect l="-949" b="-66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9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FEATURE REPRESENTATION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203598"/>
            <a:ext cx="8048056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Raw sensor representation -</a:t>
            </a:r>
            <a:r>
              <a:rPr lang="en-PH" sz="2000" dirty="0" smtClean="0"/>
              <a:t>produces sensor data </a:t>
            </a:r>
            <a:r>
              <a:rPr lang="en-PH" sz="2000" dirty="0"/>
              <a:t>as it was received from the WSN, i.e. value is </a:t>
            </a:r>
            <a:r>
              <a:rPr lang="en-PH" sz="2000" dirty="0" smtClean="0"/>
              <a:t>1 if </a:t>
            </a:r>
            <a:r>
              <a:rPr lang="en-PH" sz="2000" dirty="0"/>
              <a:t>sensor is active, else 0.</a:t>
            </a:r>
          </a:p>
          <a:p>
            <a:pPr marL="342900" indent="-342900">
              <a:spcAft>
                <a:spcPts val="6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Last sensor representation – </a:t>
            </a:r>
            <a:r>
              <a:rPr lang="en-PH" sz="2000" dirty="0" smtClean="0"/>
              <a:t>indicates which </a:t>
            </a:r>
            <a:r>
              <a:rPr lang="en-PH" sz="2000" dirty="0"/>
              <a:t>sensor fired last. </a:t>
            </a:r>
            <a:endParaRPr lang="en-PH" sz="2000" dirty="0" smtClean="0"/>
          </a:p>
          <a:p>
            <a:pPr marL="712788" lvl="1" indent="-350838">
              <a:spcAft>
                <a:spcPts val="1200"/>
              </a:spcAft>
            </a:pPr>
            <a:r>
              <a:rPr lang="en-PH" sz="1800" dirty="0" smtClean="0"/>
              <a:t>The sensor </a:t>
            </a:r>
            <a:r>
              <a:rPr lang="en-PH" sz="1800" dirty="0"/>
              <a:t>that changed its state last continues to produce </a:t>
            </a:r>
            <a:r>
              <a:rPr lang="en-PH" sz="1800" dirty="0" smtClean="0"/>
              <a:t>a 1 </a:t>
            </a:r>
            <a:r>
              <a:rPr lang="en-PH" sz="1800" dirty="0"/>
              <a:t>and only changes to 0 when </a:t>
            </a:r>
            <a:r>
              <a:rPr lang="en-PH" sz="1800" dirty="0" smtClean="0"/>
              <a:t>another sensor changes its state to 1.</a:t>
            </a:r>
            <a:endParaRPr lang="en-PH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5" t="61861" r="27267" b="16124"/>
          <a:stretch/>
        </p:blipFill>
        <p:spPr bwMode="auto">
          <a:xfrm>
            <a:off x="1763688" y="3219822"/>
            <a:ext cx="546398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1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7688015" cy="1139999"/>
          </a:xfrm>
        </p:spPr>
        <p:txBody>
          <a:bodyPr/>
          <a:lstStyle/>
          <a:p>
            <a:r>
              <a:rPr lang="en-PH" dirty="0" smtClean="0"/>
              <a:t>PERFORMANCE MEASURE:  F-MEASURE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203598"/>
            <a:ext cx="7616007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nature of the dataset → severe class imbalance</a:t>
            </a:r>
          </a:p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Accuracy is not a suitable performance measure.</a:t>
            </a:r>
          </a:p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F-Measure considers correct classification of each class as equally important.  </a:t>
            </a:r>
          </a:p>
          <a:p>
            <a:pPr marL="342900" indent="-342900">
              <a:spcAft>
                <a:spcPts val="1200"/>
              </a:spcAft>
            </a:pPr>
            <a:endParaRPr lang="en-PH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146" name="Picture 2" descr="C:\Users\Issa Tingzon\Desktop\CS284-mini-project\Report\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87774"/>
            <a:ext cx="2304256" cy="19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6" t="47287" r="33634" b="43101"/>
          <a:stretch/>
        </p:blipFill>
        <p:spPr bwMode="auto">
          <a:xfrm>
            <a:off x="2195735" y="2859782"/>
            <a:ext cx="3400749" cy="79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62732" r="36919" b="28409"/>
          <a:stretch/>
        </p:blipFill>
        <p:spPr bwMode="auto">
          <a:xfrm>
            <a:off x="1443068" y="3945526"/>
            <a:ext cx="2469317" cy="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73973" r="36919" b="14787"/>
          <a:stretch/>
        </p:blipFill>
        <p:spPr bwMode="auto">
          <a:xfrm>
            <a:off x="3959932" y="3939902"/>
            <a:ext cx="2412268" cy="9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1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VALIDATION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491630"/>
            <a:ext cx="7832031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Leave-one-day-out approach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takes </a:t>
            </a:r>
            <a:r>
              <a:rPr lang="en-PH" sz="2000" dirty="0"/>
              <a:t>one </a:t>
            </a:r>
            <a:r>
              <a:rPr lang="en-PH" sz="2000" dirty="0" smtClean="0"/>
              <a:t>full day </a:t>
            </a:r>
            <a:r>
              <a:rPr lang="en-PH" sz="2000" dirty="0"/>
              <a:t>of sensor readings as the test set and uses the </a:t>
            </a:r>
            <a:r>
              <a:rPr lang="en-PH" sz="2000" dirty="0" smtClean="0"/>
              <a:t>remaining sensor </a:t>
            </a:r>
            <a:r>
              <a:rPr lang="en-PH" sz="2000" dirty="0"/>
              <a:t>readings as the training </a:t>
            </a:r>
            <a:r>
              <a:rPr lang="en-PH" sz="2000" dirty="0" smtClean="0"/>
              <a:t>set.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process </a:t>
            </a:r>
            <a:r>
              <a:rPr lang="en-PH" sz="2000" dirty="0"/>
              <a:t>is repeated </a:t>
            </a:r>
            <a:r>
              <a:rPr lang="en-PH" sz="2000" dirty="0" smtClean="0"/>
              <a:t>for all </a:t>
            </a:r>
            <a:r>
              <a:rPr lang="en-PH" sz="2000" dirty="0"/>
              <a:t>the days and reports the average F-Measure over the </a:t>
            </a:r>
            <a:r>
              <a:rPr lang="en-PH" sz="2000" dirty="0" smtClean="0"/>
              <a:t>total number </a:t>
            </a:r>
            <a:r>
              <a:rPr lang="en-PH" sz="2000" dirty="0"/>
              <a:t>of </a:t>
            </a:r>
            <a:r>
              <a:rPr lang="en-PH" sz="2000" dirty="0" smtClean="0"/>
              <a:t>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OrdonezA</a:t>
            </a:r>
            <a:r>
              <a:rPr lang="en-PH" sz="1800" dirty="0" smtClean="0"/>
              <a:t> – 14 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OrdonezB</a:t>
            </a:r>
            <a:r>
              <a:rPr lang="en-PH" sz="1800" dirty="0" smtClean="0"/>
              <a:t> – 21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8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t="37830" r="31366" b="23721"/>
          <a:stretch/>
        </p:blipFill>
        <p:spPr bwMode="auto">
          <a:xfrm>
            <a:off x="1475656" y="1275606"/>
            <a:ext cx="648768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62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(ORDONEZB)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44496" r="31018" b="18914"/>
          <a:stretch/>
        </p:blipFill>
        <p:spPr bwMode="auto">
          <a:xfrm>
            <a:off x="1487966" y="1347614"/>
            <a:ext cx="6468410" cy="336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2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CONCLUSION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760023" cy="3387899"/>
          </a:xfrm>
        </p:spPr>
        <p:txBody>
          <a:bodyPr/>
          <a:lstStyle/>
          <a:p>
            <a:pPr marL="342900" indent="-342900"/>
            <a:r>
              <a:rPr lang="en-PH" sz="2000" dirty="0" smtClean="0"/>
              <a:t>Overall, CRFs </a:t>
            </a:r>
            <a:r>
              <a:rPr lang="en-PH" sz="2000" dirty="0" smtClean="0"/>
              <a:t>outperform </a:t>
            </a:r>
            <a:r>
              <a:rPr lang="en-PH" sz="2000" dirty="0"/>
              <a:t>the other machine learning methods for </a:t>
            </a:r>
            <a:r>
              <a:rPr lang="en-PH" sz="2000" dirty="0" smtClean="0"/>
              <a:t>both datasets </a:t>
            </a:r>
            <a:r>
              <a:rPr lang="en-PH" sz="2000" dirty="0"/>
              <a:t>“</a:t>
            </a:r>
            <a:r>
              <a:rPr lang="en-PH" sz="2000" dirty="0" err="1"/>
              <a:t>OrdonezA</a:t>
            </a:r>
            <a:r>
              <a:rPr lang="en-PH" sz="2000" dirty="0"/>
              <a:t>” and “</a:t>
            </a:r>
            <a:r>
              <a:rPr lang="en-PH" sz="2000" dirty="0" err="1"/>
              <a:t>OrdonezB</a:t>
            </a:r>
            <a:r>
              <a:rPr lang="en-PH" sz="2000" dirty="0" smtClean="0"/>
              <a:t>” </a:t>
            </a:r>
          </a:p>
          <a:p>
            <a:pPr marL="712788" lvl="1" indent="-350838"/>
            <a:r>
              <a:rPr lang="en-PH" sz="2000" dirty="0" smtClean="0"/>
              <a:t>the </a:t>
            </a:r>
            <a:r>
              <a:rPr lang="en-PH" sz="2000" dirty="0"/>
              <a:t>highest </a:t>
            </a:r>
            <a:r>
              <a:rPr lang="en-PH" sz="2000" dirty="0" smtClean="0"/>
              <a:t>F-Measure being </a:t>
            </a:r>
            <a:r>
              <a:rPr lang="en-PH" sz="2000" dirty="0"/>
              <a:t>82.83%</a:t>
            </a:r>
            <a:endParaRPr lang="en-PH" sz="2000" dirty="0" smtClean="0"/>
          </a:p>
          <a:p>
            <a:pPr marL="342900" indent="-342900"/>
            <a:endParaRPr lang="en-PH" sz="2000" dirty="0"/>
          </a:p>
          <a:p>
            <a:pPr marL="342900" indent="-342900"/>
            <a:r>
              <a:rPr lang="en-PH" sz="2000" dirty="0" smtClean="0"/>
              <a:t>Higher </a:t>
            </a:r>
            <a:r>
              <a:rPr lang="en-PH" sz="2000" dirty="0"/>
              <a:t>performance measures </a:t>
            </a:r>
            <a:r>
              <a:rPr lang="en-PH" sz="2000" dirty="0" smtClean="0"/>
              <a:t>are achieved </a:t>
            </a:r>
            <a:r>
              <a:rPr lang="en-PH" sz="2000" dirty="0"/>
              <a:t>for datasets with only labelled data than datasets </a:t>
            </a:r>
            <a:r>
              <a:rPr lang="en-PH" sz="2000" dirty="0" smtClean="0"/>
              <a:t>with unlabelled </a:t>
            </a:r>
            <a:r>
              <a:rPr lang="en-PH" sz="2000" dirty="0"/>
              <a:t>data</a:t>
            </a:r>
            <a:r>
              <a:rPr lang="en-PH" sz="2000" dirty="0" smtClean="0"/>
              <a:t>.</a:t>
            </a:r>
          </a:p>
          <a:p>
            <a:pPr marL="342900" indent="-342900"/>
            <a:endParaRPr lang="en-PH" sz="2000" dirty="0"/>
          </a:p>
          <a:p>
            <a:pPr>
              <a:buNone/>
            </a:pPr>
            <a:r>
              <a:rPr lang="en-PH" sz="2000" dirty="0"/>
              <a:t>W</a:t>
            </a:r>
            <a:r>
              <a:rPr lang="en-PH" sz="2000" dirty="0" smtClean="0"/>
              <a:t>e </a:t>
            </a:r>
            <a:r>
              <a:rPr lang="en-PH" sz="2000" dirty="0"/>
              <a:t>conclude that CRFs and HMMs are effective </a:t>
            </a:r>
            <a:r>
              <a:rPr lang="en-PH" sz="2000" dirty="0" smtClean="0"/>
              <a:t>in classifying </a:t>
            </a:r>
            <a:r>
              <a:rPr lang="en-PH" sz="2000" dirty="0"/>
              <a:t>activities of daily living based on binary </a:t>
            </a:r>
            <a:r>
              <a:rPr lang="en-PH" sz="2000" dirty="0" smtClean="0"/>
              <a:t>sensor stream </a:t>
            </a:r>
            <a:r>
              <a:rPr lang="en-PH" sz="2000" dirty="0"/>
              <a:t>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88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16432" y="339502"/>
            <a:ext cx="7183960" cy="7920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ACTIVITY RECOGNITION FOR HEALTH MONITORING</a:t>
            </a:r>
            <a:endParaRPr lang="en" sz="2800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55576" y="1344091"/>
            <a:ext cx="4464496" cy="3819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Aft>
                <a:spcPts val="1200"/>
              </a:spcAft>
            </a:pPr>
            <a:r>
              <a:rPr lang="en" sz="2000" dirty="0" smtClean="0">
                <a:solidFill>
                  <a:srgbClr val="0DAFBB"/>
                </a:solidFill>
              </a:rPr>
              <a:t>Activities </a:t>
            </a:r>
            <a:r>
              <a:rPr lang="en" sz="2000" dirty="0">
                <a:solidFill>
                  <a:srgbClr val="0DAFBB"/>
                </a:solidFill>
              </a:rPr>
              <a:t>of daily living (ADLs) </a:t>
            </a:r>
            <a:r>
              <a:rPr lang="en" sz="2000" dirty="0"/>
              <a:t>are good indicators of elderly health status</a:t>
            </a:r>
            <a:r>
              <a:rPr lang="en" sz="2000" dirty="0" smtClean="0"/>
              <a:t>. </a:t>
            </a:r>
          </a:p>
          <a:p>
            <a:pPr marL="457200" lvl="0" indent="-228600">
              <a:spcAft>
                <a:spcPts val="1200"/>
              </a:spcAft>
            </a:pPr>
            <a:r>
              <a:rPr lang="en" sz="2000" dirty="0">
                <a:solidFill>
                  <a:srgbClr val="0DB8C5"/>
                </a:solidFill>
              </a:rPr>
              <a:t>Smart home environments </a:t>
            </a:r>
            <a:r>
              <a:rPr lang="en" sz="2000" dirty="0"/>
              <a:t>are capable of </a:t>
            </a:r>
            <a:r>
              <a:rPr lang="en" sz="2000" dirty="0" smtClean="0"/>
              <a:t>monitoring activities performed by </a:t>
            </a:r>
            <a:r>
              <a:rPr lang="en" sz="2000" dirty="0"/>
              <a:t>its inhabitants</a:t>
            </a:r>
            <a:r>
              <a:rPr lang="en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r>
              <a:rPr lang="en" sz="2000" dirty="0" smtClean="0">
                <a:solidFill>
                  <a:srgbClr val="0DB8C5"/>
                </a:solidFill>
              </a:rPr>
              <a:t>Activity Recognition </a:t>
            </a:r>
            <a:r>
              <a:rPr lang="en" sz="2000" dirty="0" smtClean="0"/>
              <a:t>is a key component in </a:t>
            </a:r>
            <a:r>
              <a:rPr lang="en" sz="2000" dirty="0" smtClean="0"/>
              <a:t>automated health </a:t>
            </a:r>
            <a:r>
              <a:rPr lang="en" sz="2000" dirty="0" smtClean="0"/>
              <a:t>monitoring. 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  <a:spcAft>
                <a:spcPts val="1200"/>
              </a:spcAft>
            </a:pPr>
            <a:endParaRPr sz="20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2"/>
          <a:stretch/>
        </p:blipFill>
        <p:spPr bwMode="auto">
          <a:xfrm>
            <a:off x="5364088" y="1347614"/>
            <a:ext cx="355828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1193601" y="1563638"/>
            <a:ext cx="5754663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PH" sz="3200" dirty="0"/>
              <a:t>In our study, we use CRFs and HMMs for activity </a:t>
            </a:r>
            <a:r>
              <a:rPr lang="en-PH" sz="3200" dirty="0" smtClean="0"/>
              <a:t>recognition</a:t>
            </a:r>
            <a:br>
              <a:rPr lang="en-PH" sz="3200" dirty="0" smtClean="0"/>
            </a:br>
            <a:r>
              <a:rPr lang="en-PH" sz="3200" dirty="0" smtClean="0"/>
              <a:t>in </a:t>
            </a:r>
            <a:r>
              <a:rPr lang="en-PH" sz="3200" dirty="0"/>
              <a:t>smart home </a:t>
            </a:r>
            <a:r>
              <a:rPr lang="en-PH" sz="3200" dirty="0" smtClean="0"/>
              <a:t>environments;</a:t>
            </a:r>
            <a:endParaRPr lang="en" sz="32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1193601" y="2643758"/>
            <a:ext cx="525060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we compare their performances with other classifiers i.e. SVM</a:t>
            </a:r>
            <a:r>
              <a:rPr lang="en-PH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Decision Trees, and Gaussian Naive </a:t>
            </a: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Bayes classifier.</a:t>
            </a:r>
            <a:endParaRPr lang="en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79063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grpSp>
        <p:nvGrpSpPr>
          <p:cNvPr id="139" name="Shape 139"/>
          <p:cNvGrpSpPr/>
          <p:nvPr/>
        </p:nvGrpSpPr>
        <p:grpSpPr>
          <a:xfrm>
            <a:off x="7841620" y="3181753"/>
            <a:ext cx="378315" cy="320377"/>
            <a:chOff x="1951075" y="2333250"/>
            <a:chExt cx="381200" cy="381175"/>
          </a:xfrm>
        </p:grpSpPr>
        <p:sp>
          <p:nvSpPr>
            <p:cNvPr id="140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SENSOR DATA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1131591"/>
            <a:ext cx="7776864" cy="864096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is </a:t>
            </a:r>
            <a:r>
              <a:rPr lang="en-PH" sz="2000" dirty="0"/>
              <a:t>composed of temporal data generated </a:t>
            </a:r>
            <a:r>
              <a:rPr lang="en-PH" sz="2000" dirty="0" smtClean="0"/>
              <a:t>by a </a:t>
            </a:r>
            <a:r>
              <a:rPr lang="en-PH" sz="2000" dirty="0"/>
              <a:t>set of binary sensors installed in a home environment</a:t>
            </a:r>
            <a:r>
              <a:rPr lang="en-PH" sz="20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2" t="70698" r="34332" b="14651"/>
          <a:stretch/>
        </p:blipFill>
        <p:spPr bwMode="auto">
          <a:xfrm>
            <a:off x="5220072" y="3291830"/>
            <a:ext cx="3485305" cy="145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915168" y="1923678"/>
            <a:ext cx="6825184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Types of sensors in </a:t>
            </a:r>
            <a:r>
              <a:rPr lang="en-PH" sz="2000" dirty="0" err="1" smtClean="0">
                <a:solidFill>
                  <a:srgbClr val="0DB8C5"/>
                </a:solidFill>
              </a:rPr>
              <a:t>OrdonezA</a:t>
            </a:r>
            <a:r>
              <a:rPr lang="en-PH" sz="2000" dirty="0" smtClean="0"/>
              <a:t>: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>
                <a:solidFill>
                  <a:srgbClr val="0DB8C5"/>
                </a:solidFill>
              </a:rPr>
              <a:t>PIR</a:t>
            </a:r>
            <a:r>
              <a:rPr lang="en-PH" sz="2000" dirty="0"/>
              <a:t>: Shower, Basin, Cooktop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Magnetic</a:t>
            </a:r>
            <a:r>
              <a:rPr lang="en-PH" sz="2000" dirty="0"/>
              <a:t>: </a:t>
            </a:r>
            <a:r>
              <a:rPr lang="en-PH" sz="2000" dirty="0" smtClean="0"/>
              <a:t>Main door</a:t>
            </a:r>
            <a:r>
              <a:rPr lang="en-PH" sz="2000" dirty="0"/>
              <a:t>, Fridge, Cabinet, Cupboard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Flush</a:t>
            </a:r>
            <a:r>
              <a:rPr lang="en-PH" sz="2000" dirty="0"/>
              <a:t>: Toilet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Pressure</a:t>
            </a:r>
            <a:r>
              <a:rPr lang="en-PH" sz="2000" dirty="0"/>
              <a:t>: Seat, Bed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Electric</a:t>
            </a:r>
            <a:r>
              <a:rPr lang="en-PH" sz="2000" dirty="0"/>
              <a:t>: Microwave, Toaster</a:t>
            </a:r>
            <a:endParaRPr lang="en-PH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430563" y="4609460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Source Sans Pro" charset="0"/>
              </a:rPr>
              <a:t>Fig 1. Home Settings Description</a:t>
            </a:r>
            <a:endParaRPr lang="en-PH" sz="16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SENSOR DATA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1131591"/>
            <a:ext cx="7776864" cy="864096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is </a:t>
            </a:r>
            <a:r>
              <a:rPr lang="en-PH" sz="2000" dirty="0"/>
              <a:t>composed of temporal data generated </a:t>
            </a:r>
            <a:r>
              <a:rPr lang="en-PH" sz="2000" dirty="0" smtClean="0"/>
              <a:t>by a </a:t>
            </a:r>
            <a:r>
              <a:rPr lang="en-PH" sz="2000" dirty="0"/>
              <a:t>set of binary sensors installed in a home environment</a:t>
            </a:r>
            <a:r>
              <a:rPr lang="en-PH" sz="20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2" t="70698" r="34332" b="14651"/>
          <a:stretch/>
        </p:blipFill>
        <p:spPr bwMode="auto">
          <a:xfrm>
            <a:off x="5220072" y="3291830"/>
            <a:ext cx="3485305" cy="145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915167" y="1920155"/>
            <a:ext cx="8841409" cy="2523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Types of sensors in </a:t>
            </a:r>
            <a:r>
              <a:rPr lang="en-PH" sz="2000" dirty="0" err="1" smtClean="0">
                <a:solidFill>
                  <a:srgbClr val="0DB8C5"/>
                </a:solidFill>
              </a:rPr>
              <a:t>OrdonezB</a:t>
            </a:r>
            <a:r>
              <a:rPr lang="en-PH" sz="2000" dirty="0" smtClean="0"/>
              <a:t>: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>
                <a:solidFill>
                  <a:srgbClr val="0DB8C5"/>
                </a:solidFill>
              </a:rPr>
              <a:t>PIR</a:t>
            </a:r>
            <a:r>
              <a:rPr lang="en-PH" sz="2000" dirty="0"/>
              <a:t>: Shower, Basin, Door Kitchen, Door </a:t>
            </a:r>
            <a:r>
              <a:rPr lang="en-PH" sz="2000" dirty="0" smtClean="0"/>
              <a:t>Living, </a:t>
            </a:r>
            <a:r>
              <a:rPr lang="en-PH" sz="2000" dirty="0"/>
              <a:t>Door Bedroom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Magnetic</a:t>
            </a:r>
            <a:r>
              <a:rPr lang="en-PH" sz="2000" dirty="0"/>
              <a:t>: </a:t>
            </a:r>
            <a:r>
              <a:rPr lang="en-PH" sz="2000" dirty="0" smtClean="0"/>
              <a:t>Main door</a:t>
            </a:r>
            <a:r>
              <a:rPr lang="en-PH" sz="2000" dirty="0"/>
              <a:t>, Fridge, Cupboard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Flush</a:t>
            </a:r>
            <a:r>
              <a:rPr lang="en-PH" sz="2000" dirty="0"/>
              <a:t>: Toilet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Pressure</a:t>
            </a:r>
            <a:r>
              <a:rPr lang="en-PH" sz="2000" dirty="0"/>
              <a:t>: Seat, Bed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Electric</a:t>
            </a:r>
            <a:r>
              <a:rPr lang="en-PH" sz="2000" dirty="0"/>
              <a:t>: Microwave </a:t>
            </a:r>
            <a:endParaRPr lang="en-PH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30563" y="4609460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Source Sans Pro" charset="0"/>
              </a:rPr>
              <a:t>Fig 1. Home Settings Description</a:t>
            </a:r>
            <a:endParaRPr lang="en-PH" sz="16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11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303639" cy="1139999"/>
          </a:xfrm>
        </p:spPr>
        <p:txBody>
          <a:bodyPr/>
          <a:lstStyle/>
          <a:p>
            <a:r>
              <a:rPr lang="en-PH" dirty="0" smtClean="0"/>
              <a:t>SENSOR STREAM DISCRETIZATION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</p:spPr>
            <p:txBody>
              <a:bodyPr/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Sensor stream data is discretized </a:t>
                </a:r>
                <a:r>
                  <a:rPr lang="en-PH" sz="2000" dirty="0"/>
                  <a:t>into time slices of constant </a:t>
                </a:r>
                <a:r>
                  <a:rPr lang="en-PH" sz="2000" dirty="0" smtClean="0"/>
                  <a:t>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 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A </a:t>
                </a:r>
                <a:r>
                  <a:rPr lang="en-PH" sz="2000" dirty="0" smtClean="0">
                    <a:solidFill>
                      <a:srgbClr val="0DB8C5"/>
                    </a:solidFill>
                  </a:rPr>
                  <a:t>binary sensor </a:t>
                </a:r>
                <a:r>
                  <a:rPr lang="en-PH" sz="2000" dirty="0">
                    <a:solidFill>
                      <a:srgbClr val="0DB8C5"/>
                    </a:solidFill>
                  </a:rPr>
                  <a:t>event </a:t>
                </a:r>
                <a:r>
                  <a:rPr lang="en-PH" sz="2000" dirty="0"/>
                  <a:t>in time slice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is denoted </a:t>
                </a:r>
                <a:r>
                  <a:rPr lang="en-PH" sz="2000" dirty="0" smtClean="0"/>
                  <a:t>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PH" sz="20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{</m:t>
                    </m:r>
                    <m:r>
                      <a:rPr lang="en-PH" sz="2000" b="0" i="1" smtClean="0">
                        <a:latin typeface="Cambria Math"/>
                      </a:rPr>
                      <m:t>0,1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2000" dirty="0" smtClean="0"/>
                  <a:t> indicating </a:t>
                </a:r>
                <a:r>
                  <a:rPr lang="en-PH" sz="2000" dirty="0"/>
                  <a:t>whether sensor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PH" sz="2000" dirty="0"/>
                  <a:t> fired at </a:t>
                </a:r>
                <a:r>
                  <a:rPr lang="en-PH" sz="2000" dirty="0" smtClean="0"/>
                  <a:t>least </a:t>
                </a:r>
                <a:r>
                  <a:rPr lang="en-PH" sz="2000" dirty="0"/>
                  <a:t>once </a:t>
                </a:r>
                <a:r>
                  <a:rPr lang="en-PH" sz="2000" dirty="0" smtClean="0"/>
                  <a:t>between times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/>
                  <a:t> and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  <m:r>
                      <a:rPr lang="en-PH" sz="2000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For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sensors, a </a:t>
                </a:r>
                <a:r>
                  <a:rPr lang="en-PH" sz="2000" dirty="0" smtClean="0"/>
                  <a:t>binary observation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20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20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2000" b="0" i="1" dirty="0" smtClean="0">
                        <a:latin typeface="Cambria Math"/>
                      </a:rPr>
                      <m:t>=(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000" dirty="0" smtClean="0"/>
                  <a:t> can be defined </a:t>
                </a:r>
                <a:r>
                  <a:rPr lang="en-PH" sz="2000" dirty="0"/>
                  <a:t>for each time slice.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  <a:blipFill rotWithShape="1"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4" name="Picture 2" descr="C:\Users\Issa Tingzon\Desktop\CS284-mini-project\Report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11644"/>
            <a:ext cx="3312368" cy="22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99216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latin typeface="Source Sans Pro" charset="0"/>
              </a:rPr>
              <a:t>Fig 2. Temporal segmentation</a:t>
            </a:r>
            <a:endParaRPr lang="en-PH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SENSOR DATA: DAY AND TIME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347614"/>
            <a:ext cx="7688016" cy="3744416"/>
          </a:xfrm>
        </p:spPr>
        <p:txBody>
          <a:bodyPr/>
          <a:lstStyle/>
          <a:p>
            <a:pPr marL="342900" indent="-342900">
              <a:spcAft>
                <a:spcPts val="2400"/>
              </a:spcAft>
            </a:pPr>
            <a:r>
              <a:rPr lang="en-PH" sz="2000" dirty="0"/>
              <a:t>Apart from the actual sensor events, the </a:t>
            </a:r>
            <a:r>
              <a:rPr lang="en-PH" sz="2000" dirty="0">
                <a:solidFill>
                  <a:srgbClr val="0DB8C5"/>
                </a:solidFill>
              </a:rPr>
              <a:t>time of day </a:t>
            </a:r>
            <a:r>
              <a:rPr lang="en-PH" sz="2000" dirty="0"/>
              <a:t>and </a:t>
            </a:r>
            <a:r>
              <a:rPr lang="en-PH" sz="2000" dirty="0" smtClean="0">
                <a:solidFill>
                  <a:srgbClr val="0DB8C5"/>
                </a:solidFill>
              </a:rPr>
              <a:t>day of </a:t>
            </a:r>
            <a:r>
              <a:rPr lang="en-PH" sz="2000" dirty="0">
                <a:solidFill>
                  <a:srgbClr val="0DB8C5"/>
                </a:solidFill>
              </a:rPr>
              <a:t>the week</a:t>
            </a:r>
            <a:r>
              <a:rPr lang="en-PH" sz="2000" dirty="0"/>
              <a:t> that the events </a:t>
            </a:r>
            <a:r>
              <a:rPr lang="en-PH" sz="2000" dirty="0" smtClean="0"/>
              <a:t>occur </a:t>
            </a:r>
            <a:r>
              <a:rPr lang="en-PH" sz="2000" dirty="0"/>
              <a:t>are also considered </a:t>
            </a:r>
            <a:r>
              <a:rPr lang="en-PH" sz="2000" dirty="0" smtClean="0"/>
              <a:t> valuable features.</a:t>
            </a:r>
          </a:p>
          <a:p>
            <a:pPr marL="342900" indent="-342900">
              <a:spcAft>
                <a:spcPts val="6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Time of Day</a:t>
            </a:r>
            <a:r>
              <a:rPr lang="en-PH" sz="2000" dirty="0" smtClean="0"/>
              <a:t> - values are binned </a:t>
            </a:r>
            <a:r>
              <a:rPr lang="en-PH" sz="2000" dirty="0"/>
              <a:t>into the following hour ranges: </a:t>
            </a:r>
          </a:p>
          <a:p>
            <a:pPr marL="715963" lvl="1" indent="-358775">
              <a:spcAft>
                <a:spcPts val="2400"/>
              </a:spcAft>
            </a:pPr>
            <a:r>
              <a:rPr lang="en-PH" sz="2000" dirty="0" smtClean="0"/>
              <a:t>0-5 </a:t>
            </a:r>
            <a:r>
              <a:rPr lang="en-PH" sz="2000" dirty="0"/>
              <a:t>(early morning), 5-10 (morning), 10-15 (afternoon), </a:t>
            </a:r>
            <a:r>
              <a:rPr lang="en-PH" sz="2000" dirty="0" smtClean="0"/>
              <a:t>15-20 (evening</a:t>
            </a:r>
            <a:r>
              <a:rPr lang="en-PH" sz="2000" dirty="0"/>
              <a:t>), 20-24 (late evening</a:t>
            </a:r>
            <a:r>
              <a:rPr lang="en-PH" sz="2000" dirty="0" smtClean="0"/>
              <a:t>)</a:t>
            </a:r>
          </a:p>
          <a:p>
            <a:pPr marL="342900" indent="-342900">
              <a:spcAft>
                <a:spcPts val="24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Day of the week </a:t>
            </a:r>
            <a:r>
              <a:rPr lang="en-PH" sz="2000" dirty="0" smtClean="0"/>
              <a:t>– can be represented by a unique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SENSOR DATA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0080" y="1347614"/>
                <a:ext cx="8388424" cy="3744416"/>
              </a:xfrm>
            </p:spPr>
            <p:txBody>
              <a:bodyPr/>
              <a:lstStyle/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/>
                  <a:t>We </a:t>
                </a:r>
                <a:r>
                  <a:rPr lang="en-PH" sz="1800" dirty="0"/>
                  <a:t>obtain </a:t>
                </a:r>
                <a:r>
                  <a:rPr lang="en-PH" sz="1800" dirty="0" smtClean="0"/>
                  <a:t>an </a:t>
                </a:r>
                <a:r>
                  <a:rPr lang="fr-FR" sz="1800" dirty="0" smtClean="0"/>
                  <a:t>observation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en-PH" sz="1800" b="0" i="0" dirty="0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18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PH" sz="1800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PH" sz="1800" b="0" i="1" dirty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PH" sz="1800" dirty="0"/>
                  <a:t> for each </a:t>
                </a:r>
                <a:r>
                  <a:rPr lang="en-PH" sz="1800" dirty="0" smtClean="0"/>
                  <a:t>time slice</a:t>
                </a:r>
              </a:p>
              <a:p>
                <a:pPr marL="715963" lvl="1" indent="-358775"/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- day of  the week,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is the time of the day of time slice t.</a:t>
                </a:r>
              </a:p>
              <a:p>
                <a:pPr>
                  <a:buNone/>
                </a:pPr>
                <a:endParaRPr lang="en-PH" sz="2000" dirty="0" smtClean="0"/>
              </a:p>
              <a:p>
                <a:pPr marL="342900" indent="-342900"/>
                <a:r>
                  <a:rPr lang="en-PH" sz="1800" dirty="0" smtClean="0"/>
                  <a:t>The activity label  </a:t>
                </a:r>
                <a:r>
                  <a:rPr lang="en-PH" sz="1800" dirty="0"/>
                  <a:t>in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1800" dirty="0"/>
                  <a:t> is denoted </a:t>
                </a:r>
                <a:r>
                  <a:rPr lang="en-PH" sz="18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r>
                      <a:rPr lang="en-PH" sz="1800" b="0" i="1" smtClean="0">
                        <a:latin typeface="Cambria Math"/>
                      </a:rPr>
                      <m:t>1, …, </m:t>
                    </m:r>
                    <m:r>
                      <a:rPr lang="en-PH" sz="1800" b="0" i="1" smtClean="0">
                        <a:latin typeface="Cambria Math"/>
                      </a:rPr>
                      <m:t>𝑚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1800" dirty="0" smtClean="0"/>
                  <a:t> for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PH" sz="1800" dirty="0" smtClean="0"/>
                  <a:t> possible labels.</a:t>
                </a:r>
              </a:p>
              <a:p>
                <a:pPr marL="342900" indent="-342900"/>
                <a:endParaRPr lang="en-PH" sz="1800" dirty="0"/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/>
                  <a:t>Sequential prediction task is to find the appropriate mapping between:</a:t>
                </a:r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 smtClean="0"/>
                  <a:t>input sequence: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𝐱</m:t>
                    </m:r>
                    <m:r>
                      <a:rPr lang="en-PH" sz="1800" b="1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1" i="1" smtClean="0">
                        <a:latin typeface="Cambria Math"/>
                      </a:rPr>
                      <m:t>{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i="1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</m:oMath>
                </a14:m>
                <a:endParaRPr lang="en-PH" sz="1800" b="1" dirty="0" smtClean="0"/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/>
                  <a:t>o</a:t>
                </a:r>
                <a:r>
                  <a:rPr lang="en-PH" sz="1800" dirty="0" smtClean="0"/>
                  <a:t>utput sequence:</a:t>
                </a:r>
                <a:r>
                  <a:rPr lang="en-PH" sz="1800" b="1" dirty="0" smtClean="0"/>
                  <a:t>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𝐲</m:t>
                    </m:r>
                    <m:r>
                      <a:rPr lang="en-PH" sz="1800" b="0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endParaRPr lang="en-PH" sz="1800" dirty="0" smtClean="0"/>
              </a:p>
              <a:p>
                <a:pPr marL="357188" lvl="1">
                  <a:spcAft>
                    <a:spcPts val="600"/>
                  </a:spcAft>
                  <a:buNone/>
                </a:pPr>
                <a:r>
                  <a:rPr lang="en-PH" sz="1800" dirty="0" smtClean="0"/>
                  <a:t>for a total of 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PH" sz="1800" dirty="0" smtClean="0"/>
                  <a:t> time slices.</a:t>
                </a:r>
              </a:p>
              <a:p>
                <a:pPr marL="342900" indent="-342900"/>
                <a:endParaRPr lang="en-PH" sz="20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80" y="1347614"/>
                <a:ext cx="8388424" cy="3744416"/>
              </a:xfrm>
              <a:blipFill rotWithShape="1">
                <a:blip r:embed="rId2"/>
                <a:stretch>
                  <a:fillRect l="-727" r="-6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0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ACTIVITY LABELS</a:t>
            </a:r>
            <a:endParaRPr lang="en-PH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47597" r="35611" b="16744"/>
          <a:stretch/>
        </p:blipFill>
        <p:spPr bwMode="auto">
          <a:xfrm>
            <a:off x="1547663" y="1369894"/>
            <a:ext cx="6224613" cy="350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579862"/>
            <a:ext cx="32403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372200" y="357057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Source Sans Pro" charset="0"/>
              </a:rPr>
              <a:t>← Unlabelled data</a:t>
            </a:r>
            <a:endParaRPr lang="en-PH" sz="18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830</Words>
  <Application>Microsoft Office PowerPoint</Application>
  <PresentationFormat>On-screen Show (16:9)</PresentationFormat>
  <Paragraphs>99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Dosis</vt:lpstr>
      <vt:lpstr>Source Sans Pro</vt:lpstr>
      <vt:lpstr>Cerimon template</vt:lpstr>
      <vt:lpstr>ACTIVITY RECOGNITION  IN SMART HOME ENVIRONMENTS </vt:lpstr>
      <vt:lpstr>ACTIVITY RECOGNITION FOR HEALTH MONITORING</vt:lpstr>
      <vt:lpstr>In our study, we use CRFs and HMMs for activity recognition in smart home environments;</vt:lpstr>
      <vt:lpstr>SENSOR DATA</vt:lpstr>
      <vt:lpstr>SENSOR DATA</vt:lpstr>
      <vt:lpstr>SENSOR STREAM DISCRETIZATION </vt:lpstr>
      <vt:lpstr>SENSOR DATA: DAY AND TIME</vt:lpstr>
      <vt:lpstr>SENSOR DATA </vt:lpstr>
      <vt:lpstr>ACTIVITY LABELS</vt:lpstr>
      <vt:lpstr>CONDITIONAL RANDOM FIELDS</vt:lpstr>
      <vt:lpstr>EXPERIMENTAL SETUP</vt:lpstr>
      <vt:lpstr>FEATURE REPRESENTATION</vt:lpstr>
      <vt:lpstr>PERFORMANCE MEASURE:  F-MEASURE</vt:lpstr>
      <vt:lpstr>VALIDATION</vt:lpstr>
      <vt:lpstr>RESULTS (ORDONEZA)</vt:lpstr>
      <vt:lpstr>RESULTS (ORDONEZB)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  IN SMART HOME ENVIRONMENTS</dc:title>
  <cp:lastModifiedBy>Issa Tingzon</cp:lastModifiedBy>
  <cp:revision>56</cp:revision>
  <dcterms:modified xsi:type="dcterms:W3CDTF">2016-11-27T10:35:46Z</dcterms:modified>
</cp:coreProperties>
</file>